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handoutMasterIdLst>
    <p:handoutMasterId r:id="rId53"/>
  </p:handoutMasterIdLst>
  <p:sldIdLst>
    <p:sldId id="256" r:id="rId2"/>
    <p:sldId id="258" r:id="rId3"/>
    <p:sldId id="267" r:id="rId4"/>
    <p:sldId id="257" r:id="rId5"/>
    <p:sldId id="259" r:id="rId6"/>
    <p:sldId id="260" r:id="rId7"/>
    <p:sldId id="261" r:id="rId8"/>
    <p:sldId id="274" r:id="rId9"/>
    <p:sldId id="275" r:id="rId10"/>
    <p:sldId id="276" r:id="rId11"/>
    <p:sldId id="278" r:id="rId12"/>
    <p:sldId id="277" r:id="rId13"/>
    <p:sldId id="262" r:id="rId14"/>
    <p:sldId id="279" r:id="rId15"/>
    <p:sldId id="280" r:id="rId16"/>
    <p:sldId id="281" r:id="rId17"/>
    <p:sldId id="282" r:id="rId18"/>
    <p:sldId id="263" r:id="rId19"/>
    <p:sldId id="283" r:id="rId20"/>
    <p:sldId id="284" r:id="rId21"/>
    <p:sldId id="285" r:id="rId22"/>
    <p:sldId id="286" r:id="rId23"/>
    <p:sldId id="287" r:id="rId24"/>
    <p:sldId id="288" r:id="rId25"/>
    <p:sldId id="290" r:id="rId26"/>
    <p:sldId id="291" r:id="rId27"/>
    <p:sldId id="292" r:id="rId28"/>
    <p:sldId id="289" r:id="rId29"/>
    <p:sldId id="296" r:id="rId30"/>
    <p:sldId id="294" r:id="rId31"/>
    <p:sldId id="297" r:id="rId32"/>
    <p:sldId id="264" r:id="rId33"/>
    <p:sldId id="298" r:id="rId34"/>
    <p:sldId id="299" r:id="rId35"/>
    <p:sldId id="302" r:id="rId36"/>
    <p:sldId id="304" r:id="rId37"/>
    <p:sldId id="305" r:id="rId38"/>
    <p:sldId id="301" r:id="rId39"/>
    <p:sldId id="306" r:id="rId40"/>
    <p:sldId id="300" r:id="rId41"/>
    <p:sldId id="307" r:id="rId42"/>
    <p:sldId id="308" r:id="rId43"/>
    <p:sldId id="309" r:id="rId44"/>
    <p:sldId id="265" r:id="rId45"/>
    <p:sldId id="266" r:id="rId46"/>
    <p:sldId id="268" r:id="rId47"/>
    <p:sldId id="269" r:id="rId48"/>
    <p:sldId id="270" r:id="rId49"/>
    <p:sldId id="271" r:id="rId50"/>
    <p:sldId id="272" r:id="rId51"/>
    <p:sldId id="273" r:id="rId52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C1EBF-62D8-4C1B-8901-CA95AE284FCF}" type="datetimeFigureOut">
              <a:rPr lang="es-CO" smtClean="0"/>
              <a:t>11/03/2019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FB0BD-1CF8-467C-89A6-D1EAB028B4C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6473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23000">
              <a:schemeClr val="bg2">
                <a:lumMod val="75000"/>
              </a:schemeClr>
            </a:gs>
            <a:gs pos="69000">
              <a:schemeClr val="bg1">
                <a:lumMod val="85000"/>
                <a:lumOff val="15000"/>
              </a:schemeClr>
            </a:gs>
            <a:gs pos="97000">
              <a:schemeClr val="bg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" y="0"/>
            <a:ext cx="9143999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41" y="2220051"/>
            <a:ext cx="2333119" cy="241789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4827741"/>
            <a:ext cx="9143998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060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04" y="1814286"/>
            <a:ext cx="2695090" cy="3303165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49" y="1623093"/>
            <a:ext cx="1918510" cy="15188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/>
          <a:srcRect l="17687" r="19249"/>
          <a:stretch/>
        </p:blipFill>
        <p:spPr>
          <a:xfrm>
            <a:off x="6069322" y="4340700"/>
            <a:ext cx="1191893" cy="12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10" y="4359750"/>
            <a:ext cx="1260000" cy="12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65268" y="4732609"/>
            <a:ext cx="1182592" cy="125861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52527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04" y="1814286"/>
            <a:ext cx="2695090" cy="3303165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49544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43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2" r="27082"/>
          <a:stretch/>
        </p:blipFill>
        <p:spPr>
          <a:xfrm flipH="1">
            <a:off x="0" y="1"/>
            <a:ext cx="1596046" cy="340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2" r="27082"/>
          <a:stretch/>
        </p:blipFill>
        <p:spPr>
          <a:xfrm rot="5400000">
            <a:off x="6724650" y="4355003"/>
            <a:ext cx="1596046" cy="3409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2184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8" y="2147093"/>
            <a:ext cx="3238502" cy="25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2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70" y="567675"/>
            <a:ext cx="3238502" cy="2563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91" y="4189614"/>
            <a:ext cx="2746328" cy="26683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8650" y="3393062"/>
            <a:ext cx="7886700" cy="5349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SESIÓN 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46157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258793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CO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86743" cy="2786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357257" y="4071257"/>
            <a:ext cx="2786743" cy="2786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" y="4071256"/>
            <a:ext cx="2786743" cy="2786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7256" y="-1"/>
            <a:ext cx="2786743" cy="2786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8" y="1393370"/>
            <a:ext cx="3238502" cy="25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21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23000">
              <a:schemeClr val="tx2">
                <a:lumMod val="75000"/>
              </a:schemeClr>
            </a:gs>
            <a:gs pos="69000">
              <a:schemeClr val="tx1">
                <a:lumMod val="85000"/>
                <a:lumOff val="15000"/>
              </a:schemeClr>
            </a:gs>
            <a:gs pos="97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71999" y="101963"/>
            <a:ext cx="4449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TALLER DE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DESARROLLO</a:t>
            </a:r>
            <a:r>
              <a:rPr lang="en-US" sz="1200" baseline="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1200" baseline="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ADDINS PARA ELLIPSE 8</a:t>
            </a:r>
            <a:endParaRPr lang="es-CO" sz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5157" y="6386866"/>
            <a:ext cx="9073687" cy="363261"/>
            <a:chOff x="124126" y="6386866"/>
            <a:chExt cx="9073687" cy="363261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434260" y="6399219"/>
              <a:ext cx="87635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 smtClean="0">
                  <a:solidFill>
                    <a:schemeClr val="accent1">
                      <a:lumMod val="75000"/>
                    </a:schemeClr>
                  </a:solidFill>
                  <a:latin typeface="BankGothic Md BT" panose="020B0807020203060204" pitchFamily="34" charset="0"/>
                </a:rPr>
                <a:t>Héctor</a:t>
              </a:r>
              <a:r>
                <a:rPr lang="en-US" sz="1600" dirty="0" smtClean="0">
                  <a:solidFill>
                    <a:schemeClr val="accent1">
                      <a:lumMod val="75000"/>
                    </a:schemeClr>
                  </a:solidFill>
                  <a:latin typeface="BankGothic Md BT" panose="020B0807020203060204" pitchFamily="34" charset="0"/>
                </a:rPr>
                <a:t> J. Hernández R.</a:t>
              </a:r>
              <a:r>
                <a:rPr lang="en-US" sz="1600" baseline="0" dirty="0" smtClean="0">
                  <a:solidFill>
                    <a:schemeClr val="accent1">
                      <a:lumMod val="75000"/>
                    </a:schemeClr>
                  </a:solidFill>
                  <a:latin typeface="BankGothic Md BT" panose="020B0807020203060204" pitchFamily="34" charset="0"/>
                </a:rPr>
                <a:t> - </a:t>
              </a:r>
              <a:r>
                <a:rPr lang="en-US" sz="1400" dirty="0" err="1" smtClean="0">
                  <a:solidFill>
                    <a:schemeClr val="accent1">
                      <a:lumMod val="75000"/>
                    </a:schemeClr>
                  </a:solidFill>
                  <a:latin typeface="BankGothic Md BT" panose="020B0807020203060204" pitchFamily="34" charset="0"/>
                </a:rPr>
                <a:t>Ingeniero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latin typeface="BankGothic Md BT" panose="020B0807020203060204" pitchFamily="34" charset="0"/>
                </a:rPr>
                <a:t> de </a:t>
              </a:r>
              <a:r>
                <a:rPr lang="en-US" sz="1400" dirty="0" err="1" smtClean="0">
                  <a:solidFill>
                    <a:schemeClr val="accent1">
                      <a:lumMod val="75000"/>
                    </a:schemeClr>
                  </a:solidFill>
                  <a:latin typeface="BankGothic Md BT" panose="020B0807020203060204" pitchFamily="34" charset="0"/>
                </a:rPr>
                <a:t>Sistemas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latin typeface="BankGothic Md BT" panose="020B0807020203060204" pitchFamily="34" charset="0"/>
                </a:rPr>
                <a:t> - </a:t>
              </a:r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latin typeface="BankGothic Md BT" panose="020B0807020203060204" pitchFamily="34" charset="0"/>
                  <a:cs typeface="Arial" panose="020B0604020202020204" pitchFamily="34" charset="0"/>
                </a:rPr>
                <a:t>hernandezrhectorj@gmail.com</a:t>
              </a:r>
              <a:endParaRPr lang="es-CO" sz="1400" dirty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26" y="6386866"/>
              <a:ext cx="414909" cy="363261"/>
            </a:xfrm>
            <a:prstGeom prst="rect">
              <a:avLst/>
            </a:prstGeom>
            <a:effectLst/>
            <a:scene3d>
              <a:camera prst="perspectiveHeroicExtremeLeftFacing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00165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9" r:id="rId3"/>
    <p:sldLayoutId id="2147483666" r:id="rId4"/>
    <p:sldLayoutId id="2147483668" r:id="rId5"/>
    <p:sldLayoutId id="2147483667" r:id="rId6"/>
    <p:sldLayoutId id="2147483670" r:id="rId7"/>
    <p:sldLayoutId id="2147483664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84649" y="4769213"/>
            <a:ext cx="6174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Taller de </a:t>
            </a:r>
            <a:r>
              <a:rPr lang="en-US" sz="4800" dirty="0" err="1">
                <a:latin typeface="Arial Black" panose="020B0A04020102020204" pitchFamily="34" charset="0"/>
              </a:rPr>
              <a:t>Desarrollo</a:t>
            </a:r>
            <a:endParaRPr lang="es-CO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8898" y="5538654"/>
            <a:ext cx="440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AddIns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Ellipse 8 para Office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34532" y="6129691"/>
            <a:ext cx="33064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Héctor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 J. Hernández R.</a:t>
            </a:r>
          </a:p>
          <a:p>
            <a:pPr algn="ctr"/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Ingeniero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 de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Sistemas</a:t>
            </a:r>
            <a:endParaRPr lang="es-CO" sz="1600" dirty="0">
              <a:solidFill>
                <a:schemeClr val="accent1">
                  <a:lumMod val="75000"/>
                </a:schemeClr>
              </a:solidFill>
              <a:latin typeface="BankGothic Md BT" panose="020B080702020306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51" y="6217990"/>
            <a:ext cx="569581" cy="498679"/>
          </a:xfrm>
          <a:prstGeom prst="rect">
            <a:avLst/>
          </a:prstGeom>
          <a:effectLst/>
        </p:spPr>
      </p:pic>
      <p:pic>
        <p:nvPicPr>
          <p:cNvPr id="18" name="Picture 5" descr="I:\Comunicaciones\Mina\Division de Comunicaciones\Centro de Medios\Manual de Imagen\Logos Cerrejón\INGLES\JPG - BAJA\Logo_ Color_Positivo_ingl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194" y1="58272" x2="64008" y2="58765"/>
                        <a14:foregroundMark x1="29857" y1="20494" x2="29857" y2="60247"/>
                        <a14:foregroundMark x1="43865" y1="21235" x2="38139" y2="25432"/>
                        <a14:foregroundMark x1="36605" y1="29383" x2="35072" y2="42222"/>
                        <a14:foregroundMark x1="42331" y1="39753" x2="46217" y2="39753"/>
                        <a14:foregroundMark x1="36299" y1="48642" x2="39264" y2="58025"/>
                        <a14:foregroundMark x1="40286" y1="45185" x2="43456" y2="48642"/>
                        <a14:foregroundMark x1="48262" y1="32840" x2="48160" y2="46420"/>
                        <a14:foregroundMark x1="52454" y1="32840" x2="52454" y2="47407"/>
                        <a14:foregroundMark x1="58180" y1="40000" x2="62577" y2="39753"/>
                        <a14:foregroundMark x1="56135" y1="37778" x2="56748" y2="46420"/>
                        <a14:foregroundMark x1="60838" y1="52593" x2="62679" y2="55062"/>
                        <a14:foregroundMark x1="65337" y1="50370" x2="65235" y2="32346"/>
                        <a14:foregroundMark x1="65337" y1="28642" x2="65644" y2="26667"/>
                        <a14:foregroundMark x1="68098" y1="33333" x2="67178" y2="42469"/>
                        <a14:foregroundMark x1="70961" y1="28395" x2="71472" y2="26420"/>
                        <a14:foregroundMark x1="75665" y1="47901" x2="76074" y2="35062"/>
                        <a14:foregroundMark x1="82106" y1="38025" x2="82004" y2="59259"/>
                        <a14:foregroundMark x1="76892" y1="59506" x2="80573" y2="59506"/>
                        <a14:foregroundMark x1="73313" y1="59506" x2="74949" y2="59506"/>
                        <a14:foregroundMark x1="70348" y1="59259" x2="72290" y2="59506"/>
                        <a14:foregroundMark x1="68303" y1="59753" x2="69632" y2="59753"/>
                        <a14:foregroundMark x1="66667" y1="59506" x2="67382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6" t="16310" r="15462" b="33878"/>
          <a:stretch/>
        </p:blipFill>
        <p:spPr bwMode="auto">
          <a:xfrm>
            <a:off x="3688099" y="2791465"/>
            <a:ext cx="1672610" cy="63675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6" y="3427104"/>
            <a:ext cx="1809749" cy="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38899" y="2370280"/>
            <a:ext cx="4770246" cy="4107657"/>
            <a:chOff x="0" y="0"/>
            <a:chExt cx="3049270" cy="26257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049270" cy="2625725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411982" y="592852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02039" y="1371600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587450" y="2130250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673060" y="455476"/>
            <a:ext cx="4833376" cy="3968632"/>
            <a:chOff x="0" y="0"/>
            <a:chExt cx="2938780" cy="2413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938780" cy="24130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014883" y="266282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471894" y="1291214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486967" y="1924260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29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23848" y="552079"/>
            <a:ext cx="3398242" cy="4691040"/>
            <a:chOff x="0" y="0"/>
            <a:chExt cx="2089785" cy="28848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648" b="54956"/>
            <a:stretch/>
          </p:blipFill>
          <p:spPr bwMode="auto">
            <a:xfrm>
              <a:off x="0" y="0"/>
              <a:ext cx="2089785" cy="288480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150725" y="482321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034980" y="743578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91697" y="1818751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/>
          <p:cNvPicPr/>
          <p:nvPr/>
        </p:nvPicPr>
        <p:blipFill rotWithShape="1">
          <a:blip r:embed="rId3"/>
          <a:srcRect r="22932" b="47760"/>
          <a:stretch/>
        </p:blipFill>
        <p:spPr bwMode="auto">
          <a:xfrm>
            <a:off x="4616325" y="671119"/>
            <a:ext cx="4035952" cy="3502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087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/>
          <a:srcRect t="11782" r="26667" b="56290"/>
          <a:stretch/>
        </p:blipFill>
        <p:spPr bwMode="auto">
          <a:xfrm>
            <a:off x="2561021" y="713064"/>
            <a:ext cx="4393451" cy="2474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5154"/>
              </p:ext>
            </p:extLst>
          </p:nvPr>
        </p:nvGraphicFramePr>
        <p:xfrm>
          <a:off x="2946277" y="3719733"/>
          <a:ext cx="4008195" cy="2421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5767"/>
                <a:gridCol w="1336214"/>
                <a:gridCol w="1336214"/>
              </a:tblGrid>
              <a:tr h="484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Arial Black" panose="020B0A04020102020204" pitchFamily="34" charset="0"/>
                        </a:rPr>
                        <a:t>Elemento (</a:t>
                      </a:r>
                      <a:r>
                        <a:rPr lang="es-CO" sz="1100" dirty="0" err="1">
                          <a:effectLst/>
                          <a:latin typeface="Arial Black" panose="020B0A04020102020204" pitchFamily="34" charset="0"/>
                        </a:rPr>
                        <a:t>Item</a:t>
                      </a:r>
                      <a:r>
                        <a:rPr lang="es-CO" sz="1100" dirty="0">
                          <a:effectLst/>
                          <a:latin typeface="Arial Black" panose="020B0A04020102020204" pitchFamily="34" charset="0"/>
                        </a:rPr>
                        <a:t>)</a:t>
                      </a:r>
                      <a:endParaRPr lang="es-CO" sz="11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Arial Black" panose="020B0A04020102020204" pitchFamily="34" charset="0"/>
                        </a:rPr>
                        <a:t>Etiqueta (</a:t>
                      </a:r>
                      <a:r>
                        <a:rPr lang="es-CO" sz="1100" dirty="0" err="1">
                          <a:effectLst/>
                          <a:latin typeface="Arial Black" panose="020B0A04020102020204" pitchFamily="34" charset="0"/>
                        </a:rPr>
                        <a:t>Label</a:t>
                      </a:r>
                      <a:r>
                        <a:rPr lang="es-CO" sz="1100" dirty="0">
                          <a:effectLst/>
                          <a:latin typeface="Arial Black" panose="020B0A04020102020204" pitchFamily="34" charset="0"/>
                        </a:rPr>
                        <a:t>)</a:t>
                      </a:r>
                      <a:endParaRPr lang="es-CO" sz="11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Arial Black" panose="020B0A04020102020204" pitchFamily="34" charset="0"/>
                        </a:rPr>
                        <a:t>Nombre (</a:t>
                      </a:r>
                      <a:r>
                        <a:rPr lang="es-CO" sz="1100" dirty="0" err="1">
                          <a:effectLst/>
                          <a:latin typeface="Arial Black" panose="020B0A04020102020204" pitchFamily="34" charset="0"/>
                        </a:rPr>
                        <a:t>Name</a:t>
                      </a:r>
                      <a:r>
                        <a:rPr lang="es-CO" sz="1100" dirty="0">
                          <a:effectLst/>
                          <a:latin typeface="Arial Black" panose="020B0A04020102020204" pitchFamily="34" charset="0"/>
                        </a:rPr>
                        <a:t>)</a:t>
                      </a:r>
                      <a:endParaRPr lang="es-CO" sz="11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4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Arial Black" panose="020B0A04020102020204" pitchFamily="34" charset="0"/>
                        </a:rPr>
                        <a:t>button1</a:t>
                      </a:r>
                      <a:endParaRPr lang="es-CO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Arial Black" panose="020B0A04020102020204" pitchFamily="34" charset="0"/>
                        </a:rPr>
                        <a:t>Formatear</a:t>
                      </a:r>
                      <a:endParaRPr lang="es-CO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Arial Black" panose="020B0A04020102020204" pitchFamily="34" charset="0"/>
                        </a:rPr>
                        <a:t>btnFormat</a:t>
                      </a:r>
                      <a:endParaRPr lang="es-CO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4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Arial Black" panose="020B0A04020102020204" pitchFamily="34" charset="0"/>
                        </a:rPr>
                        <a:t>button2</a:t>
                      </a:r>
                      <a:endParaRPr lang="es-CO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Arial Black" panose="020B0A04020102020204" pitchFamily="34" charset="0"/>
                        </a:rPr>
                        <a:t>?</a:t>
                      </a:r>
                      <a:endParaRPr lang="es-CO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Arial Black" panose="020B0A04020102020204" pitchFamily="34" charset="0"/>
                        </a:rPr>
                        <a:t>btnAbout</a:t>
                      </a:r>
                      <a:endParaRPr lang="es-CO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4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Arial Black" panose="020B0A04020102020204" pitchFamily="34" charset="0"/>
                        </a:rPr>
                        <a:t>dropDown1</a:t>
                      </a:r>
                      <a:endParaRPr lang="es-CO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Arial Black" panose="020B0A04020102020204" pitchFamily="34" charset="0"/>
                        </a:rPr>
                        <a:t>Env.</a:t>
                      </a:r>
                      <a:endParaRPr lang="es-CO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Arial Black" panose="020B0A04020102020204" pitchFamily="34" charset="0"/>
                        </a:rPr>
                        <a:t>drpEnviroment</a:t>
                      </a:r>
                      <a:endParaRPr lang="es-CO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4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Arial Black" panose="020B0A04020102020204" pitchFamily="34" charset="0"/>
                        </a:rPr>
                        <a:t>button3</a:t>
                      </a:r>
                      <a:endParaRPr lang="es-CO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Arial Black" panose="020B0A04020102020204" pitchFamily="34" charset="0"/>
                        </a:rPr>
                        <a:t>Ejecutar</a:t>
                      </a:r>
                      <a:endParaRPr lang="es-CO" sz="110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 err="1">
                          <a:effectLst/>
                          <a:latin typeface="Arial Black" panose="020B0A04020102020204" pitchFamily="34" charset="0"/>
                        </a:rPr>
                        <a:t>btnExecution</a:t>
                      </a:r>
                      <a:endParaRPr lang="es-CO" sz="1100" dirty="0"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61" y="5869953"/>
            <a:ext cx="684100" cy="5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9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38917" y="3286059"/>
            <a:ext cx="466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Estructura</a:t>
            </a:r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de  </a:t>
            </a:r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Proyecto</a:t>
            </a:r>
            <a:endParaRPr lang="es-CO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718" y="770781"/>
            <a:ext cx="6257925" cy="5819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32" y="580414"/>
            <a:ext cx="33909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7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3" y="538032"/>
            <a:ext cx="3429000" cy="3181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55" y="3172611"/>
            <a:ext cx="6934200" cy="331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7338"/>
          <a:stretch/>
        </p:blipFill>
        <p:spPr>
          <a:xfrm>
            <a:off x="4304122" y="626990"/>
            <a:ext cx="4386874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8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8" y="481536"/>
            <a:ext cx="3429000" cy="3495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156" y="2416859"/>
            <a:ext cx="33718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9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6669"/>
          <a:stretch/>
        </p:blipFill>
        <p:spPr>
          <a:xfrm>
            <a:off x="297678" y="467861"/>
            <a:ext cx="3166975" cy="590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0460"/>
          <a:stretch/>
        </p:blipFill>
        <p:spPr>
          <a:xfrm>
            <a:off x="3638506" y="467861"/>
            <a:ext cx="5262214" cy="579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61" y="5039443"/>
            <a:ext cx="684100" cy="5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69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38917" y="3286059"/>
            <a:ext cx="466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</a:t>
            </a:r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 y SQL</a:t>
            </a:r>
            <a:endParaRPr lang="es-CO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231" y="1829735"/>
            <a:ext cx="728164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Crean una visualización consistente del código, de esta forma los lectores se pueden centrar en el contenido y no en el diseño.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 los lectores entender el código de forma rápida asumiendo esquemas con base a la experiencia previa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 el copiar, cambiar, y mantener el código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Demuestra las Mejores Prácticas de un lenguaje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Buenas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Prácticas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Convenciones</a:t>
            </a:r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8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0278" y="1375321"/>
            <a:ext cx="52180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Requeridas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Explicación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Instalación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un Proyecto VSTO</a:t>
            </a: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un Proyecto (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Librerías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Convenciones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C# y SQL</a:t>
            </a: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Primer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RecordSets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Manejo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Errores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Excepciones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9802" y="4206122"/>
            <a:ext cx="4439805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Server (Solicitudes y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Respuestas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de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Entorno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Conexiones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Publicación</a:t>
            </a:r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Corrección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</a:t>
            </a: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Adicionales</a:t>
            </a:r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3457" y="667435"/>
            <a:ext cx="5454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Contenido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del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Taller</a:t>
            </a:r>
            <a:endParaRPr lang="es-CO" sz="4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-42677" y="1856186"/>
            <a:ext cx="2723825" cy="1762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26652" y="4317656"/>
            <a:ext cx="1985159" cy="17620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055584" y="250640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SESIÓN 1</a:t>
            </a:r>
            <a:endParaRPr lang="es-CO" sz="24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1055584" y="5063408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SESIÓN 2</a:t>
            </a:r>
            <a:endParaRPr lang="es-CO" sz="24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61" y="5869953"/>
            <a:ext cx="684100" cy="5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5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231" y="1829735"/>
            <a:ext cx="72816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</a:t>
            </a:r>
            <a:r>
              <a:rPr lang="es-CO" sz="2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Pascal</a:t>
            </a:r>
            <a:r>
              <a:rPr lang="es-CO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La primera letra de todas las palabras está en mayúscula y el resto en minúscula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TallerDeDesarrollo</a:t>
            </a:r>
            <a:endParaRPr lang="en-US" sz="24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s-CO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Camello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letra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palabras,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palabra,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mayúscula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el resto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minúscula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tallerDeDesarrollo</a:t>
            </a:r>
            <a:endParaRPr lang="es-CO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Nombramiento</a:t>
            </a:r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5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231" y="1579603"/>
            <a:ext cx="72816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Pascal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Pascal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Variables y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Parámetros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Camello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Nombramiento</a:t>
            </a:r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41" y="2094843"/>
            <a:ext cx="6353175" cy="638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54" y="3600290"/>
            <a:ext cx="6381750" cy="63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54" y="5427416"/>
            <a:ext cx="63436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41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231" y="1579603"/>
            <a:ext cx="72816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palabras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significativas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descriptivas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nombrar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variables. Evita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usar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abreviaciones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uses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variables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letra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n, s, etc.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temporal,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La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excepción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variables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bucles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iteración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Nombramiento</a:t>
            </a:r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01" y="2568954"/>
            <a:ext cx="6381750" cy="962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01" y="5464729"/>
            <a:ext cx="63912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79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231" y="1579603"/>
            <a:ext cx="72816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prefijo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adecuado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(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prefijos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similares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prefijos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apropiados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(UI) para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identificarlos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resto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Pascal para el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archivos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Nombramiento</a:t>
            </a:r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6" r="16586" b="-1"/>
          <a:stretch/>
        </p:blipFill>
        <p:spPr>
          <a:xfrm>
            <a:off x="964166" y="2568954"/>
            <a:ext cx="7609383" cy="352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981" y="4256222"/>
            <a:ext cx="5971751" cy="12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4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231" y="1597418"/>
            <a:ext cx="76004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tabulación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la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identación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NO USES ESPACIOS. La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tabulación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tamaño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definido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4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estar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mismo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llaves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estar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mismo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fuera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ellas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llaves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estar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diferente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la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if, for,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Indentación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Espaciado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76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231" y="1442386"/>
            <a:ext cx="7281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clarificar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significado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Si el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necesaria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documentación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Prácticas</a:t>
            </a:r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40" y="2135657"/>
            <a:ext cx="3696921" cy="1856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8231" y="4092281"/>
            <a:ext cx="7281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solo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debería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labor. No lo uses para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un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28" y="4635834"/>
            <a:ext cx="3470944" cy="17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2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Prácticas</a:t>
            </a:r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8231" y="1442386"/>
            <a:ext cx="7281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Asegúrate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que las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comparaciones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estén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convertidas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mayúsculas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minúsculas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compararlas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9062"/>
          <a:stretch/>
        </p:blipFill>
        <p:spPr>
          <a:xfrm>
            <a:off x="3668697" y="2172662"/>
            <a:ext cx="2329431" cy="18322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8230" y="4203762"/>
            <a:ext cx="7281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clases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identificados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64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Prácticas</a:t>
            </a:r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8231" y="1442386"/>
            <a:ext cx="7281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instancias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cuyo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implícito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481" b="1"/>
          <a:stretch/>
        </p:blipFill>
        <p:spPr>
          <a:xfrm>
            <a:off x="738231" y="1880024"/>
            <a:ext cx="3705225" cy="8016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908"/>
          <a:stretch/>
        </p:blipFill>
        <p:spPr>
          <a:xfrm>
            <a:off x="4908912" y="1880024"/>
            <a:ext cx="3724275" cy="7962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8231" y="2744617"/>
            <a:ext cx="7281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inicializadores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simplificar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726" y="3390948"/>
            <a:ext cx="5219700" cy="23812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8230" y="5889644"/>
            <a:ext cx="7281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Queries con LINQ de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posible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03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SQL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230" y="1597418"/>
            <a:ext cx="79443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mayúsculas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minúsculas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query.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alias de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sola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letra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a, b,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n,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abreviaturas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claras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tabulación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la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identación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NO USES ESPACIOS. La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tabulación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tamaño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definido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0" y="4451243"/>
            <a:ext cx="4854152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174"/>
          <a:stretch/>
        </p:blipFill>
        <p:spPr>
          <a:xfrm>
            <a:off x="5719755" y="4451243"/>
            <a:ext cx="2899517" cy="192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87133" y="4078491"/>
            <a:ext cx="95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65536" y="4090408"/>
            <a:ext cx="1407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BUENO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471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SQL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230" y="1597418"/>
            <a:ext cx="79443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paréntesis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mismo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fuera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ellas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paréntesis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la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cuando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agrupan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01" y="4390660"/>
            <a:ext cx="2771775" cy="158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362" y="4390660"/>
            <a:ext cx="2867025" cy="1695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21515" y="4009471"/>
            <a:ext cx="95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62897" y="4021328"/>
            <a:ext cx="1407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BUENO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298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34532" y="6129691"/>
            <a:ext cx="33064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Héctor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 J. Hernández R.</a:t>
            </a:r>
          </a:p>
          <a:p>
            <a:pPr algn="ctr"/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Ingeniero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 de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Sistemas</a:t>
            </a:r>
            <a:endParaRPr lang="es-CO" sz="1600" dirty="0">
              <a:solidFill>
                <a:schemeClr val="accent1">
                  <a:lumMod val="75000"/>
                </a:schemeClr>
              </a:solidFill>
              <a:latin typeface="BankGothic Md BT" panose="020B080702020306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51" y="6217990"/>
            <a:ext cx="569581" cy="49867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SESIÓN 1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529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SQL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230" y="1597418"/>
            <a:ext cx="7944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cruce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SQL 92 y no la SQL 89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29" y="2966507"/>
            <a:ext cx="2238375" cy="552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29" y="4249898"/>
            <a:ext cx="2286000" cy="72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56056" y="2568795"/>
            <a:ext cx="95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89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32243" y="3842248"/>
            <a:ext cx="95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92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228" y="5109607"/>
            <a:ext cx="7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mezcla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estándares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231" y="836474"/>
            <a:ext cx="769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Convenciones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C#: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SQL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230" y="1521917"/>
            <a:ext cx="7944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Recuerda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prefijos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joins son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opcionales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66532"/>
              </p:ext>
            </p:extLst>
          </p:nvPr>
        </p:nvGraphicFramePr>
        <p:xfrm>
          <a:off x="1537576" y="245358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EJEMPLOS</a:t>
                      </a:r>
                      <a:endParaRPr lang="es-CO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INNER JOIN</a:t>
                      </a:r>
                      <a:endParaRPr lang="es-CO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JOIN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OUTER JOIN</a:t>
                      </a:r>
                      <a:endParaRPr lang="es-CO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LEFT JOIN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RIGHT OUTER JOIN</a:t>
                      </a:r>
                      <a:endParaRPr lang="es-CO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RIGHT JOIN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38229" y="4593686"/>
            <a:ext cx="7944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Haz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las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Expresión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WITH)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61" y="5869953"/>
            <a:ext cx="684100" cy="5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73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3065" y="3286059"/>
            <a:ext cx="50889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Mi</a:t>
            </a:r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Primer </a:t>
            </a:r>
            <a:r>
              <a:rPr lang="en-US" sz="44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AddIn</a:t>
            </a:r>
            <a:endParaRPr lang="en-US" sz="4400" dirty="0" smtClean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RecordSet</a:t>
            </a:r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  <a:endParaRPr lang="es-CO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231" y="836474"/>
            <a:ext cx="7902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Vincular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Librerías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Librerías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Comunes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91011" y="1511272"/>
            <a:ext cx="2807976" cy="3094283"/>
            <a:chOff x="0" y="0"/>
            <a:chExt cx="1974215" cy="2175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75" b="50181"/>
            <a:stretch/>
          </p:blipFill>
          <p:spPr bwMode="auto">
            <a:xfrm>
              <a:off x="0" y="0"/>
              <a:ext cx="1974215" cy="21755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693336" y="5025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271117" y="1205803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27350" y="1205803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4353" y="2739969"/>
            <a:ext cx="5402699" cy="3594867"/>
            <a:chOff x="0" y="0"/>
            <a:chExt cx="3355975" cy="23031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64" t="19426" r="29808" b="30754"/>
            <a:stretch/>
          </p:blipFill>
          <p:spPr bwMode="auto">
            <a:xfrm>
              <a:off x="0" y="0"/>
              <a:ext cx="3355975" cy="23031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Oval 14"/>
            <p:cNvSpPr/>
            <p:nvPr/>
          </p:nvSpPr>
          <p:spPr>
            <a:xfrm>
              <a:off x="371789" y="447152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93820" y="577781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833636" y="2059913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87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231" y="836474"/>
            <a:ext cx="7902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Vincular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Librerías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Librerías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Comunes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6954" y="1431717"/>
            <a:ext cx="79443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Namespaces: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EllipseCommonsClassLibrary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EllipseCommonsClassLibrary.Classes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EllipseCommonsClassLibrary.Connections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s-CO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Excel = </a:t>
            </a:r>
            <a:r>
              <a:rPr lang="es-CO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Microsoft.Office.Interop.Excel</a:t>
            </a:r>
            <a:r>
              <a:rPr lang="es-CO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6954" y="3740041"/>
            <a:ext cx="79443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</a:t>
            </a:r>
            <a:r>
              <a:rPr lang="en-US" sz="24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Variables:</a:t>
            </a:r>
          </a:p>
          <a:p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ExcelStyleCells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_cells;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EllipseFunctions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eFunctions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EllipseFunctions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Excel.Application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excelApp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2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231" y="836474"/>
            <a:ext cx="7902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Vincular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Librerías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Librerías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Comunes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16637" y="1682686"/>
            <a:ext cx="6919348" cy="461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68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231" y="836474"/>
            <a:ext cx="7902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Vincular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Librerías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Librerías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Comunes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91" y="2067886"/>
            <a:ext cx="7387018" cy="27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3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230" y="836474"/>
            <a:ext cx="8254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Vincular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Librerías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Data Provider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91011" y="1511272"/>
            <a:ext cx="2807976" cy="3094283"/>
            <a:chOff x="0" y="0"/>
            <a:chExt cx="1974215" cy="217551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75" b="50181"/>
            <a:stretch/>
          </p:blipFill>
          <p:spPr bwMode="auto">
            <a:xfrm>
              <a:off x="0" y="0"/>
              <a:ext cx="1974215" cy="21755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693336" y="5025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271117" y="1205803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527350" y="1205803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81" y="2594599"/>
            <a:ext cx="5115493" cy="352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48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230" y="836474"/>
            <a:ext cx="8254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Vincular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Librerías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Data Provider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038037" y="2458893"/>
            <a:ext cx="3344761" cy="32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2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230" y="836474"/>
            <a:ext cx="8254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Mi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Primer </a:t>
            </a:r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AddIn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RecordSet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0" y="1645903"/>
            <a:ext cx="5391150" cy="781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645" y="2651607"/>
            <a:ext cx="5553512" cy="37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7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38917" y="3286059"/>
            <a:ext cx="466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Herramientas</a:t>
            </a:r>
            <a:endParaRPr lang="en-US" sz="4400" dirty="0" smtClean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Requeridas</a:t>
            </a:r>
            <a:endParaRPr lang="es-CO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59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8230" y="836474"/>
            <a:ext cx="8254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Vincular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Librerías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Data Provider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9415" y="2299502"/>
            <a:ext cx="3338912" cy="3967074"/>
            <a:chOff x="0" y="0"/>
            <a:chExt cx="2214880" cy="2260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038" b="52887"/>
            <a:stretch/>
          </p:blipFill>
          <p:spPr bwMode="auto">
            <a:xfrm>
              <a:off x="0" y="0"/>
              <a:ext cx="2214880" cy="22606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788796" y="65314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753438" y="1793631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22886" y="2195355"/>
            <a:ext cx="5769444" cy="3147601"/>
            <a:chOff x="0" y="0"/>
            <a:chExt cx="5079365" cy="266890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079365" cy="2668905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56716" y="115557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09859" y="271306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541855" y="673240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780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230" y="836474"/>
            <a:ext cx="8254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Servicios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SOAP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8230" y="2291448"/>
            <a:ext cx="2807976" cy="3094283"/>
            <a:chOff x="0" y="0"/>
            <a:chExt cx="1974215" cy="2175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75" b="50181"/>
            <a:stretch/>
          </p:blipFill>
          <p:spPr bwMode="auto">
            <a:xfrm>
              <a:off x="0" y="0"/>
              <a:ext cx="1974215" cy="21755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693336" y="5025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271117" y="1205803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27350" y="1205803"/>
              <a:ext cx="190500" cy="170815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23" y="2457974"/>
            <a:ext cx="5156274" cy="35671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8231" y="1369620"/>
            <a:ext cx="794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Object Access Protocol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055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230" y="836474"/>
            <a:ext cx="8254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Servicios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SOAP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4452"/>
          <a:stretch/>
        </p:blipFill>
        <p:spPr>
          <a:xfrm>
            <a:off x="1065400" y="1555591"/>
            <a:ext cx="6753139" cy="48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19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230" y="1671317"/>
            <a:ext cx="80953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</a:t>
            </a:r>
            <a:r>
              <a:rPr lang="en-US" sz="2400" u="sng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Variable:</a:t>
            </a:r>
          </a:p>
          <a:p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FormAuthenticate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frmAuth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new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FormAuthenticate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();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230" y="836474"/>
            <a:ext cx="8254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Servicios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SOAP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9842" y="2816010"/>
            <a:ext cx="84141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Botón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n-US" sz="2000" u="sng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Ejecución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s-CO" sz="2000" u="sng" dirty="0" smtClean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</a:t>
            </a:r>
            <a:r>
              <a:rPr lang="es-CO" sz="20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frmAuth.StartPosition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s-CO" sz="20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FormStartPosition.CenterScreen</a:t>
            </a:r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</a:t>
            </a:r>
            <a:r>
              <a:rPr lang="es-CO" sz="20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frmAuth.SelectedEnviroment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s-CO" sz="20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drpEnviroment.SelectedItem.Label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s-CO" sz="2000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(_</a:t>
            </a:r>
            <a:r>
              <a:rPr lang="es-CO" sz="20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frmAuth.ShowDialog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 != </a:t>
            </a:r>
            <a:r>
              <a:rPr lang="es-CO" sz="20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DialogResult.OK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s-CO" sz="20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return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39" y="4453145"/>
            <a:ext cx="6933467" cy="1842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61" y="5869953"/>
            <a:ext cx="684100" cy="5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84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38917" y="3286059"/>
            <a:ext cx="46631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Errores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,</a:t>
            </a:r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Excepciones</a:t>
            </a:r>
            <a:endParaRPr lang="en-US" sz="4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Debugging</a:t>
            </a:r>
            <a:endParaRPr lang="es-CO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8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34532" y="6129691"/>
            <a:ext cx="33064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Héctor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 J. Hernández R.</a:t>
            </a:r>
          </a:p>
          <a:p>
            <a:pPr algn="ctr"/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Ingeniero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 de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BankGothic Md BT" panose="020B0807020203060204" pitchFamily="34" charset="0"/>
              </a:rPr>
              <a:t>Sistemas</a:t>
            </a:r>
            <a:endParaRPr lang="es-CO" sz="1600" dirty="0">
              <a:solidFill>
                <a:schemeClr val="accent1">
                  <a:lumMod val="75000"/>
                </a:schemeClr>
              </a:solidFill>
              <a:latin typeface="BankGothic Md BT" panose="020B080702020306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51" y="6217990"/>
            <a:ext cx="569581" cy="49867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SESIÓN 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155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38917" y="3286059"/>
            <a:ext cx="46631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Screen Server </a:t>
            </a:r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Solicitudes y </a:t>
            </a:r>
            <a:r>
              <a:rPr 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Respuestas</a:t>
            </a:r>
            <a:endParaRPr lang="es-CO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38917" y="2732386"/>
            <a:ext cx="46631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Variables de </a:t>
            </a:r>
            <a:r>
              <a:rPr lang="en-US" sz="44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Entorno</a:t>
            </a:r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Conexiones</a:t>
            </a:r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Publicación</a:t>
            </a:r>
            <a:endParaRPr lang="es-CO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5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96955" y="3286059"/>
            <a:ext cx="53470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Servicios</a:t>
            </a:r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SOAP</a:t>
            </a:r>
          </a:p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Corrección</a:t>
            </a:r>
            <a:endParaRPr lang="es-CO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93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38917" y="3286059"/>
            <a:ext cx="466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Solicitudes </a:t>
            </a:r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</a:t>
            </a:r>
            <a:endParaRPr lang="es-CO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90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919" t="21096" r="59911" b="19794"/>
          <a:stretch/>
        </p:blipFill>
        <p:spPr>
          <a:xfrm>
            <a:off x="1073850" y="4655453"/>
            <a:ext cx="882240" cy="830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687" r="19249"/>
          <a:stretch/>
        </p:blipFill>
        <p:spPr>
          <a:xfrm>
            <a:off x="1073850" y="3237534"/>
            <a:ext cx="953605" cy="1008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50" y="1888304"/>
            <a:ext cx="953605" cy="10149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789" y="667435"/>
            <a:ext cx="7348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Herramientas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000" dirty="0" err="1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Requeridas</a:t>
            </a:r>
            <a:endParaRPr lang="es-CO" sz="4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9182" y="4844070"/>
            <a:ext cx="425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2013 o Superior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9182" y="2164926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Ellipse 8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9182" y="3510750"/>
            <a:ext cx="4593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Office 2010 o Superior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38917" y="3286059"/>
            <a:ext cx="466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Problemas</a:t>
            </a:r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Adicionales</a:t>
            </a:r>
            <a:endParaRPr lang="en-US" sz="4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“</a:t>
            </a:r>
            <a:r>
              <a:rPr lang="en-US" sz="2800" dirty="0" err="1" smtClean="0"/>
              <a:t>Cuando</a:t>
            </a:r>
            <a:r>
              <a:rPr lang="en-US" sz="2800" dirty="0" smtClean="0"/>
              <a:t> las </a:t>
            </a:r>
            <a:r>
              <a:rPr lang="en-US" sz="2800" dirty="0" err="1" smtClean="0"/>
              <a:t>Prioridades</a:t>
            </a:r>
            <a:r>
              <a:rPr lang="en-US" sz="2800" dirty="0" smtClean="0"/>
              <a:t> </a:t>
            </a:r>
            <a:r>
              <a:rPr lang="en-US" sz="2800" dirty="0" err="1" smtClean="0"/>
              <a:t>están</a:t>
            </a:r>
            <a:r>
              <a:rPr lang="en-US" sz="2800" dirty="0" smtClean="0"/>
              <a:t> </a:t>
            </a:r>
            <a:r>
              <a:rPr lang="en-US" sz="2800" dirty="0" err="1" smtClean="0"/>
              <a:t>claras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Decisiones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no son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difíciles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03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7789" y="667435"/>
            <a:ext cx="7348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Herramientas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000" dirty="0" err="1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Requeridas</a:t>
            </a:r>
            <a:endParaRPr lang="es-CO" sz="4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9182" y="4159761"/>
            <a:ext cx="4695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 de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Soporte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XML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9182" y="1931257"/>
            <a:ext cx="2279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Developer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9182" y="3045509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Navegador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Internet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67" y="1700902"/>
            <a:ext cx="802723" cy="91109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36854" y="2829310"/>
            <a:ext cx="978478" cy="905769"/>
            <a:chOff x="756189" y="2799456"/>
            <a:chExt cx="1482932" cy="13727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9" y="3416194"/>
              <a:ext cx="699999" cy="756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594" y="3403667"/>
              <a:ext cx="768527" cy="7685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0" t="7965" r="7079" b="8084"/>
            <a:stretch/>
          </p:blipFill>
          <p:spPr>
            <a:xfrm>
              <a:off x="1101655" y="2799456"/>
              <a:ext cx="792001" cy="79200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31" y="3897440"/>
            <a:ext cx="980394" cy="9803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69182" y="527401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ReSharper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8" t="6524" r="27541" b="6045"/>
          <a:stretch/>
        </p:blipFill>
        <p:spPr>
          <a:xfrm>
            <a:off x="1158093" y="5025032"/>
            <a:ext cx="936000" cy="9596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61" y="5869953"/>
            <a:ext cx="684100" cy="5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38917" y="3286059"/>
            <a:ext cx="466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Creación</a:t>
            </a:r>
            <a:r>
              <a:rPr lang="en-US" sz="44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de </a:t>
            </a:r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 VSTO</a:t>
            </a:r>
            <a:endParaRPr lang="es-CO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96930" y="1210578"/>
            <a:ext cx="6249822" cy="3211186"/>
            <a:chOff x="0" y="0"/>
            <a:chExt cx="4211320" cy="18713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230" b="66204"/>
            <a:stretch/>
          </p:blipFill>
          <p:spPr bwMode="auto">
            <a:xfrm>
              <a:off x="0" y="0"/>
              <a:ext cx="4211320" cy="18713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175846" y="125604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s-CO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88796" y="236136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381460" y="251209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48918" y="2069969"/>
            <a:ext cx="6373928" cy="4215315"/>
            <a:chOff x="0" y="0"/>
            <a:chExt cx="5612130" cy="39166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12130" cy="391668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02417" y="522515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879231" y="984739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39037" y="1210827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703006" y="422031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7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663002" y="3537020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8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843872" y="3084844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9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124659" y="3446585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10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3607" t="7922" r="54712" b="5967"/>
          <a:stretch/>
        </p:blipFill>
        <p:spPr>
          <a:xfrm>
            <a:off x="1935472" y="319325"/>
            <a:ext cx="964734" cy="9899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36369" y="583443"/>
            <a:ext cx="425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2013 o Superior</a:t>
            </a: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84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38370" y="604939"/>
            <a:ext cx="3865819" cy="2910048"/>
            <a:chOff x="0" y="0"/>
            <a:chExt cx="2164080" cy="190563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12" b="55393"/>
            <a:stretch/>
          </p:blipFill>
          <p:spPr bwMode="auto">
            <a:xfrm>
              <a:off x="0" y="0"/>
              <a:ext cx="2164080" cy="19056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713433" y="85411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61552" y="612949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140488" y="612949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90783" y="604938"/>
            <a:ext cx="3774518" cy="2910049"/>
            <a:chOff x="0" y="0"/>
            <a:chExt cx="2331085" cy="189801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6" t="7458" r="823" b="47705"/>
            <a:stretch/>
          </p:blipFill>
          <p:spPr bwMode="auto">
            <a:xfrm>
              <a:off x="0" y="0"/>
              <a:ext cx="2331085" cy="189801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2009670" y="346668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59618" y="1019908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713244" y="1125415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16063" y="2724702"/>
            <a:ext cx="5576251" cy="4099331"/>
            <a:chOff x="0" y="0"/>
            <a:chExt cx="4172585" cy="290899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172585" cy="289877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577780" y="221063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88312" y="406958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994598" y="291402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6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51692" y="2597498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7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225521" y="2738175"/>
              <a:ext cx="190919" cy="170822"/>
            </a:xfrm>
            <a:prstGeom prst="ellipse">
              <a:avLst/>
            </a:prstGeom>
            <a:ln w="95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8</a:t>
              </a: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41563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1352</TotalTime>
  <Words>940</Words>
  <Application>Microsoft Office PowerPoint</Application>
  <PresentationFormat>On-screen Show (4:3)</PresentationFormat>
  <Paragraphs>229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Arial Black</vt:lpstr>
      <vt:lpstr>BankGothic Md BT</vt:lpstr>
      <vt:lpstr>Calibri</vt:lpstr>
      <vt:lpstr>Century Schoolbook</vt:lpstr>
      <vt:lpstr>Courier New</vt:lpstr>
      <vt:lpstr>Times New Roman</vt:lpstr>
      <vt:lpstr>Wingdings 2</vt:lpstr>
      <vt:lpstr>View</vt:lpstr>
      <vt:lpstr>PowerPoint Presentation</vt:lpstr>
      <vt:lpstr>PowerPoint Presentation</vt:lpstr>
      <vt:lpstr>SESIÓN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SESIÓN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“Cuando las Prioridades están claras las Decisiones no son difíciles”</vt:lpstr>
    </vt:vector>
  </TitlesOfParts>
  <Company>HekuSoft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Hekutoru</dc:creator>
  <cp:lastModifiedBy>Hekutoru</cp:lastModifiedBy>
  <cp:revision>80</cp:revision>
  <dcterms:created xsi:type="dcterms:W3CDTF">2019-01-24T19:11:01Z</dcterms:created>
  <dcterms:modified xsi:type="dcterms:W3CDTF">2019-03-12T05:33:10Z</dcterms:modified>
</cp:coreProperties>
</file>